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p:scale>
          <a:sx n="64" d="100"/>
          <a:sy n="64" d="100"/>
        </p:scale>
        <p:origin x="-2514" y="-48"/>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AB825585-C5F0-4BBC-9781-5B9EE329D82E}"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1196419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825585-C5F0-4BBC-9781-5B9EE329D82E}"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4102703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825585-C5F0-4BBC-9781-5B9EE329D82E}"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2844775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825585-C5F0-4BBC-9781-5B9EE329D82E}"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1984444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AB825585-C5F0-4BBC-9781-5B9EE329D82E}" type="datetimeFigureOut">
              <a:rPr lang="fr-FR" smtClean="0"/>
              <a:t>11/08/2016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334946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825585-C5F0-4BBC-9781-5B9EE329D82E}"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3036992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825585-C5F0-4BBC-9781-5B9EE329D82E}" type="datetimeFigureOut">
              <a:rPr lang="fr-FR" smtClean="0"/>
              <a:t>11/08/2016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307348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B825585-C5F0-4BBC-9781-5B9EE329D82E}" type="datetimeFigureOut">
              <a:rPr lang="fr-FR" smtClean="0"/>
              <a:t>11/08/2016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1802899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5585-C5F0-4BBC-9781-5B9EE329D82E}" type="datetimeFigureOut">
              <a:rPr lang="fr-FR" smtClean="0"/>
              <a:t>11/08/2016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715387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AB825585-C5F0-4BBC-9781-5B9EE329D82E}"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1339880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AB825585-C5F0-4BBC-9781-5B9EE329D82E}" type="datetimeFigureOut">
              <a:rPr lang="fr-FR" smtClean="0"/>
              <a:t>11/08/2016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AA60AA-5961-412E-A997-135BE489A39E}" type="slidenum">
              <a:rPr lang="fr-FR" smtClean="0"/>
              <a:t>‹N°›</a:t>
            </a:fld>
            <a:endParaRPr lang="fr-FR"/>
          </a:p>
        </p:txBody>
      </p:sp>
    </p:spTree>
    <p:extLst>
      <p:ext uri="{BB962C8B-B14F-4D97-AF65-F5344CB8AC3E}">
        <p14:creationId xmlns:p14="http://schemas.microsoft.com/office/powerpoint/2010/main" val="2186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B825585-C5F0-4BBC-9781-5B9EE329D82E}" type="datetimeFigureOut">
              <a:rPr lang="fr-FR" smtClean="0"/>
              <a:t>11/08/2016</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ADAA60AA-5961-412E-A997-135BE489A39E}" type="slidenum">
              <a:rPr lang="fr-FR" smtClean="0"/>
              <a:t>‹N°›</a:t>
            </a:fld>
            <a:endParaRPr lang="fr-FR"/>
          </a:p>
        </p:txBody>
      </p:sp>
    </p:spTree>
    <p:extLst>
      <p:ext uri="{BB962C8B-B14F-4D97-AF65-F5344CB8AC3E}">
        <p14:creationId xmlns:p14="http://schemas.microsoft.com/office/powerpoint/2010/main" val="2319667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l-cgtncy@wanadoo.fr"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ULcg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824" y="243302"/>
            <a:ext cx="12477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23599" y="243302"/>
            <a:ext cx="5771114" cy="338554"/>
          </a:xfrm>
          <a:prstGeom prst="rect">
            <a:avLst/>
          </a:prstGeom>
        </p:spPr>
        <p:txBody>
          <a:bodyPr wrap="square">
            <a:spAutoFit/>
          </a:bodyPr>
          <a:lstStyle/>
          <a:p>
            <a:pPr algn="ctr">
              <a:spcAft>
                <a:spcPts val="0"/>
              </a:spcAft>
            </a:pPr>
            <a:r>
              <a:rPr lang="fr-FR" sz="1600" b="1" dirty="0">
                <a:latin typeface="Times New Roman" panose="02020603050405020304" pitchFamily="18" charset="0"/>
                <a:ea typeface="Times New Roman" panose="02020603050405020304" pitchFamily="18" charset="0"/>
              </a:rPr>
              <a:t>UNION LOCALE C.G.T des syndicats de Nancy et ses environs</a:t>
            </a:r>
            <a:endParaRPr lang="fr-FR" sz="16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177210" y="1872077"/>
            <a:ext cx="1645002" cy="276999"/>
          </a:xfrm>
          <a:prstGeom prst="rect">
            <a:avLst/>
          </a:prstGeom>
        </p:spPr>
        <p:txBody>
          <a:bodyPr wrap="none">
            <a:spAutoFit/>
          </a:bodyPr>
          <a:lstStyle/>
          <a:p>
            <a:r>
              <a:rPr lang="fr-FR" sz="1200" u="sng" dirty="0">
                <a:solidFill>
                  <a:srgbClr val="0000FF"/>
                </a:solidFill>
                <a:latin typeface="Times New Roman" panose="02020603050405020304" pitchFamily="18" charset="0"/>
                <a:ea typeface="Times New Roman" panose="02020603050405020304" pitchFamily="18" charset="0"/>
                <a:hlinkClick r:id="rId3"/>
              </a:rPr>
              <a:t>ul-cgtncy@wanadoo.fr</a:t>
            </a:r>
            <a:r>
              <a:rPr lang="fr-FR" sz="1200" dirty="0">
                <a:latin typeface="Times New Roman" panose="02020603050405020304" pitchFamily="18" charset="0"/>
                <a:ea typeface="Times New Roman" panose="02020603050405020304" pitchFamily="18" charset="0"/>
              </a:rPr>
              <a:t> </a:t>
            </a:r>
            <a:endParaRPr lang="fr-FR" sz="1200" dirty="0"/>
          </a:p>
        </p:txBody>
      </p:sp>
      <p:sp>
        <p:nvSpPr>
          <p:cNvPr id="6" name="Rectangle 5"/>
          <p:cNvSpPr/>
          <p:nvPr/>
        </p:nvSpPr>
        <p:spPr>
          <a:xfrm>
            <a:off x="342172" y="2210631"/>
            <a:ext cx="7052541" cy="7817525"/>
          </a:xfrm>
          <a:prstGeom prst="rect">
            <a:avLst/>
          </a:prstGeom>
        </p:spPr>
        <p:txBody>
          <a:bodyPr wrap="square">
            <a:spAutoFit/>
          </a:bodyPr>
          <a:lstStyle/>
          <a:p>
            <a:pPr>
              <a:spcAft>
                <a:spcPts val="0"/>
              </a:spcAft>
            </a:pPr>
            <a:r>
              <a:rPr lang="fr-FR" sz="1600" dirty="0">
                <a:latin typeface="Times New Roman" panose="02020603050405020304" pitchFamily="18" charset="0"/>
                <a:ea typeface="Times New Roman" panose="02020603050405020304" pitchFamily="18" charset="0"/>
              </a:rPr>
              <a:t> </a:t>
            </a:r>
          </a:p>
          <a:p>
            <a:pPr algn="just">
              <a:spcAft>
                <a:spcPts val="0"/>
              </a:spcAft>
            </a:pPr>
            <a:r>
              <a:rPr lang="fr-FR" sz="1400" dirty="0">
                <a:latin typeface="Times New Roman" panose="02020603050405020304" pitchFamily="18" charset="0"/>
                <a:ea typeface="Times New Roman" panose="02020603050405020304" pitchFamily="18" charset="0"/>
              </a:rPr>
              <a:t>Le gouvernement a fait adoptée la sinistre loi travail à grands coups de 49-3 cet été malgré la formidable mobilisation du printemps et l’opposition largement majoritaire de la population française.</a:t>
            </a:r>
          </a:p>
          <a:p>
            <a:pPr algn="just">
              <a:spcAft>
                <a:spcPts val="0"/>
              </a:spcAft>
            </a:pPr>
            <a:r>
              <a:rPr lang="fr-FR" sz="1400" dirty="0">
                <a:latin typeface="Times New Roman" panose="02020603050405020304" pitchFamily="18" charset="0"/>
                <a:ea typeface="Times New Roman" panose="02020603050405020304" pitchFamily="18" charset="0"/>
              </a:rPr>
              <a:t> </a:t>
            </a:r>
          </a:p>
          <a:p>
            <a:pPr algn="just">
              <a:spcAft>
                <a:spcPts val="0"/>
              </a:spcAft>
            </a:pPr>
            <a:r>
              <a:rPr lang="fr-FR" sz="1400" dirty="0">
                <a:latin typeface="Times New Roman" panose="02020603050405020304" pitchFamily="18" charset="0"/>
                <a:ea typeface="Times New Roman" panose="02020603050405020304" pitchFamily="18" charset="0"/>
              </a:rPr>
              <a:t>Cette loi est une véritable catastrophe pour les salarié-e-s, les précaires et les chômeurs, qui va faciliter, entre autres choses, encore plus les licenciements, les baisses de salaires et les hausses du temps de travail.</a:t>
            </a:r>
          </a:p>
          <a:p>
            <a:pPr algn="just">
              <a:spcAft>
                <a:spcPts val="0"/>
              </a:spcAft>
            </a:pPr>
            <a:r>
              <a:rPr lang="fr-FR" sz="1400" dirty="0">
                <a:latin typeface="Times New Roman" panose="02020603050405020304" pitchFamily="18" charset="0"/>
                <a:ea typeface="Times New Roman" panose="02020603050405020304" pitchFamily="18" charset="0"/>
              </a:rPr>
              <a:t> </a:t>
            </a:r>
          </a:p>
          <a:p>
            <a:pPr algn="just">
              <a:spcAft>
                <a:spcPts val="0"/>
              </a:spcAft>
            </a:pPr>
            <a:r>
              <a:rPr lang="fr-FR" sz="1400" dirty="0">
                <a:latin typeface="Times New Roman" panose="02020603050405020304" pitchFamily="18" charset="0"/>
                <a:ea typeface="Times New Roman" panose="02020603050405020304" pitchFamily="18" charset="0"/>
              </a:rPr>
              <a:t>La CGT n’est pas prête à abandonner le combat contre cet énième recul des droits et acquis salariaux gagnés au cours de décennies de luttes sociales. Une majorité de nos concitoyens est toujours opposée à la loi et soutient la lutte selon les derniers sondages. Ce gouvernement reste donc ultra-minoritaire. Nous pouvons obtenir son abrogation si nous nous mobilisons fortement, par la grève et la lutte. </a:t>
            </a:r>
          </a:p>
          <a:p>
            <a:pPr algn="just">
              <a:spcAft>
                <a:spcPts val="0"/>
              </a:spcAft>
            </a:pPr>
            <a:r>
              <a:rPr lang="fr-FR" sz="1400" dirty="0">
                <a:latin typeface="Times New Roman" panose="02020603050405020304" pitchFamily="18" charset="0"/>
                <a:ea typeface="Times New Roman" panose="02020603050405020304" pitchFamily="18" charset="0"/>
              </a:rPr>
              <a:t> </a:t>
            </a:r>
          </a:p>
          <a:p>
            <a:pPr algn="ctr">
              <a:spcAft>
                <a:spcPts val="0"/>
              </a:spcAft>
            </a:pPr>
            <a:r>
              <a:rPr lang="fr-FR" sz="2000" b="1" dirty="0">
                <a:latin typeface="Times New Roman" panose="02020603050405020304" pitchFamily="18" charset="0"/>
                <a:ea typeface="Times New Roman" panose="02020603050405020304" pitchFamily="18" charset="0"/>
              </a:rPr>
              <a:t>C’est pourquoi, CGT avec l’intersyndicale nationale rassemblant FO – FSU – Solidaires - UNEF – UNL – FIDL appelle à la grève et à manifester</a:t>
            </a:r>
            <a:endParaRPr lang="fr-FR" sz="1600" dirty="0">
              <a:latin typeface="Times New Roman" panose="02020603050405020304" pitchFamily="18" charset="0"/>
              <a:ea typeface="Times New Roman" panose="02020603050405020304" pitchFamily="18" charset="0"/>
            </a:endParaRPr>
          </a:p>
          <a:p>
            <a:pPr algn="ctr">
              <a:spcAft>
                <a:spcPts val="0"/>
              </a:spcAft>
            </a:pPr>
            <a:r>
              <a:rPr lang="fr-FR" sz="2000" b="1" dirty="0">
                <a:latin typeface="Times New Roman" panose="02020603050405020304" pitchFamily="18" charset="0"/>
                <a:ea typeface="Times New Roman" panose="02020603050405020304" pitchFamily="18" charset="0"/>
              </a:rPr>
              <a:t> </a:t>
            </a:r>
            <a:endParaRPr lang="fr-FR" sz="1600" dirty="0">
              <a:latin typeface="Times New Roman" panose="02020603050405020304" pitchFamily="18" charset="0"/>
              <a:ea typeface="Times New Roman" panose="02020603050405020304" pitchFamily="18" charset="0"/>
            </a:endParaRPr>
          </a:p>
          <a:p>
            <a:pPr algn="ctr">
              <a:spcAft>
                <a:spcPts val="0"/>
              </a:spcAft>
            </a:pPr>
            <a:r>
              <a:rPr lang="fr-FR" sz="2800" b="1" dirty="0">
                <a:solidFill>
                  <a:srgbClr val="FF0000"/>
                </a:solidFill>
                <a:latin typeface="Times New Roman" panose="02020603050405020304" pitchFamily="18" charset="0"/>
                <a:ea typeface="Times New Roman" panose="02020603050405020304" pitchFamily="18" charset="0"/>
              </a:rPr>
              <a:t>Le jeudi 15 septembre à Nancy</a:t>
            </a:r>
            <a:endParaRPr lang="fr-FR" sz="1600" dirty="0">
              <a:latin typeface="Times New Roman" panose="02020603050405020304" pitchFamily="18" charset="0"/>
              <a:ea typeface="Times New Roman" panose="02020603050405020304" pitchFamily="18" charset="0"/>
            </a:endParaRPr>
          </a:p>
          <a:p>
            <a:pPr algn="ctr">
              <a:spcAft>
                <a:spcPts val="0"/>
              </a:spcAft>
            </a:pPr>
            <a:r>
              <a:rPr lang="fr-FR" sz="2800" b="1" dirty="0">
                <a:solidFill>
                  <a:srgbClr val="FF0000"/>
                </a:solidFill>
                <a:latin typeface="Times New Roman" panose="02020603050405020304" pitchFamily="18" charset="0"/>
                <a:ea typeface="Times New Roman" panose="02020603050405020304" pitchFamily="18" charset="0"/>
              </a:rPr>
              <a:t>La manifestation est prévue à 15h00 place Dombasle</a:t>
            </a:r>
            <a:endParaRPr lang="fr-FR" sz="1600" dirty="0">
              <a:latin typeface="Times New Roman" panose="02020603050405020304" pitchFamily="18" charset="0"/>
              <a:ea typeface="Times New Roman" panose="02020603050405020304" pitchFamily="18" charset="0"/>
            </a:endParaRPr>
          </a:p>
          <a:p>
            <a:pPr algn="ctr">
              <a:spcAft>
                <a:spcPts val="0"/>
              </a:spcAft>
            </a:pPr>
            <a:r>
              <a:rPr lang="fr-FR" sz="2800" b="1" dirty="0">
                <a:solidFill>
                  <a:srgbClr val="FF0000"/>
                </a:solidFill>
                <a:latin typeface="Times New Roman" panose="02020603050405020304" pitchFamily="18" charset="0"/>
                <a:ea typeface="Times New Roman" panose="02020603050405020304" pitchFamily="18" charset="0"/>
              </a:rPr>
              <a:t> </a:t>
            </a:r>
            <a:endParaRPr lang="fr-FR" sz="1600" dirty="0">
              <a:latin typeface="Times New Roman" panose="02020603050405020304" pitchFamily="18" charset="0"/>
              <a:ea typeface="Times New Roman" panose="02020603050405020304" pitchFamily="18" charset="0"/>
            </a:endParaRPr>
          </a:p>
          <a:p>
            <a:pPr algn="just">
              <a:spcAft>
                <a:spcPts val="0"/>
              </a:spcAft>
            </a:pPr>
            <a:r>
              <a:rPr lang="fr-FR" sz="1400" dirty="0">
                <a:latin typeface="Times New Roman" panose="02020603050405020304" pitchFamily="18" charset="0"/>
                <a:ea typeface="Times New Roman" panose="02020603050405020304" pitchFamily="18" charset="0"/>
              </a:rPr>
              <a:t>Pour une hausse générale des salaires, des pensions et des allocations.</a:t>
            </a:r>
          </a:p>
          <a:p>
            <a:pPr algn="just">
              <a:spcAft>
                <a:spcPts val="0"/>
              </a:spcAft>
            </a:pPr>
            <a:r>
              <a:rPr lang="fr-FR" sz="1400" dirty="0">
                <a:latin typeface="Times New Roman" panose="02020603050405020304" pitchFamily="18" charset="0"/>
                <a:ea typeface="Times New Roman" panose="02020603050405020304" pitchFamily="18" charset="0"/>
              </a:rPr>
              <a:t>Pour le SMIC à 1800 euros brut.</a:t>
            </a:r>
          </a:p>
          <a:p>
            <a:pPr algn="just">
              <a:spcAft>
                <a:spcPts val="0"/>
              </a:spcAft>
            </a:pPr>
            <a:r>
              <a:rPr lang="fr-FR" sz="1400" dirty="0">
                <a:latin typeface="Times New Roman" panose="02020603050405020304" pitchFamily="18" charset="0"/>
                <a:ea typeface="Times New Roman" panose="02020603050405020304" pitchFamily="18" charset="0"/>
              </a:rPr>
              <a:t>Pour la baisse du temps travail, 32h00 immédiatement, avec des embauches compensant la baisse du temps de travail.</a:t>
            </a:r>
          </a:p>
          <a:p>
            <a:pPr algn="just">
              <a:spcAft>
                <a:spcPts val="0"/>
              </a:spcAft>
            </a:pPr>
            <a:r>
              <a:rPr lang="fr-FR" sz="1400" dirty="0">
                <a:latin typeface="Times New Roman" panose="02020603050405020304" pitchFamily="18" charset="0"/>
                <a:ea typeface="Times New Roman" panose="02020603050405020304" pitchFamily="18" charset="0"/>
              </a:rPr>
              <a:t>Pour des embauches massives dans les hôpitaux, l’éducation nationale et les autres services publics.</a:t>
            </a:r>
          </a:p>
          <a:p>
            <a:pPr algn="just">
              <a:spcAft>
                <a:spcPts val="0"/>
              </a:spcAft>
            </a:pPr>
            <a:r>
              <a:rPr lang="fr-FR" sz="1400" dirty="0">
                <a:latin typeface="Times New Roman" panose="02020603050405020304" pitchFamily="18" charset="0"/>
                <a:ea typeface="Times New Roman" panose="02020603050405020304" pitchFamily="18" charset="0"/>
              </a:rPr>
              <a:t>Contre les contrats précaires dans le privé comme dans le public.</a:t>
            </a:r>
            <a:endParaRPr lang="fr-FR" sz="1400" dirty="0">
              <a:effectLst/>
              <a:latin typeface="Times New Roman" panose="02020603050405020304" pitchFamily="18" charset="0"/>
              <a:ea typeface="Times New Roman" panose="02020603050405020304" pitchFamily="18" charset="0"/>
            </a:endParaRPr>
          </a:p>
        </p:txBody>
      </p:sp>
      <p:sp>
        <p:nvSpPr>
          <p:cNvPr id="7" name="Rectangle 6"/>
          <p:cNvSpPr/>
          <p:nvPr/>
        </p:nvSpPr>
        <p:spPr>
          <a:xfrm>
            <a:off x="1822212" y="733303"/>
            <a:ext cx="5254449" cy="1200329"/>
          </a:xfrm>
          <a:prstGeom prst="rect">
            <a:avLst/>
          </a:prstGeom>
        </p:spPr>
        <p:txBody>
          <a:bodyPr wrap="square">
            <a:spAutoFit/>
          </a:bodyPr>
          <a:lstStyle/>
          <a:p>
            <a:pPr algn="ctr">
              <a:spcAft>
                <a:spcPts val="0"/>
              </a:spcAft>
            </a:pPr>
            <a:r>
              <a:rPr lang="fr-FR" b="1" dirty="0">
                <a:latin typeface="Times New Roman" panose="02020603050405020304" pitchFamily="18" charset="0"/>
                <a:ea typeface="Times New Roman" panose="02020603050405020304" pitchFamily="18" charset="0"/>
              </a:rPr>
              <a:t>Pour satisfaire nos revendications</a:t>
            </a:r>
            <a:endParaRPr lang="fr-FR" sz="1100" dirty="0">
              <a:latin typeface="Times New Roman" panose="02020603050405020304" pitchFamily="18" charset="0"/>
              <a:ea typeface="Times New Roman" panose="02020603050405020304" pitchFamily="18" charset="0"/>
            </a:endParaRPr>
          </a:p>
          <a:p>
            <a:pPr algn="ctr">
              <a:spcAft>
                <a:spcPts val="0"/>
              </a:spcAft>
            </a:pPr>
            <a:r>
              <a:rPr lang="fr-FR" b="1" dirty="0">
                <a:latin typeface="Times New Roman" panose="02020603050405020304" pitchFamily="18" charset="0"/>
                <a:ea typeface="Times New Roman" panose="02020603050405020304" pitchFamily="18" charset="0"/>
              </a:rPr>
              <a:t>Emploi – salaire – temps de travail – conditions de travail</a:t>
            </a:r>
            <a:endParaRPr lang="fr-FR" sz="1100" dirty="0">
              <a:latin typeface="Times New Roman" panose="02020603050405020304" pitchFamily="18" charset="0"/>
              <a:ea typeface="Times New Roman" panose="02020603050405020304" pitchFamily="18" charset="0"/>
            </a:endParaRPr>
          </a:p>
          <a:p>
            <a:pPr algn="ctr">
              <a:spcAft>
                <a:spcPts val="0"/>
              </a:spcAft>
            </a:pPr>
            <a:r>
              <a:rPr lang="fr-FR" b="1" dirty="0">
                <a:latin typeface="Times New Roman" panose="02020603050405020304" pitchFamily="18" charset="0"/>
                <a:ea typeface="Times New Roman" panose="02020603050405020304" pitchFamily="18" charset="0"/>
              </a:rPr>
              <a:t>La lutte continue contre la loi El </a:t>
            </a:r>
            <a:r>
              <a:rPr lang="fr-FR" b="1" dirty="0" err="1">
                <a:latin typeface="Times New Roman" panose="02020603050405020304" pitchFamily="18" charset="0"/>
                <a:ea typeface="Times New Roman" panose="02020603050405020304" pitchFamily="18" charset="0"/>
              </a:rPr>
              <a:t>Khomri</a:t>
            </a:r>
            <a:endParaRPr lang="fr-FR" sz="1100" dirty="0">
              <a:latin typeface="Times New Roman" panose="02020603050405020304" pitchFamily="18" charset="0"/>
              <a:ea typeface="Times New Roman" panose="02020603050405020304" pitchFamily="18" charset="0"/>
            </a:endParaRPr>
          </a:p>
        </p:txBody>
      </p:sp>
      <p:sp>
        <p:nvSpPr>
          <p:cNvPr id="8" name="ZoneTexte 7"/>
          <p:cNvSpPr txBox="1"/>
          <p:nvPr/>
        </p:nvSpPr>
        <p:spPr>
          <a:xfrm>
            <a:off x="6321288" y="10305155"/>
            <a:ext cx="947695" cy="307777"/>
          </a:xfrm>
          <a:prstGeom prst="rect">
            <a:avLst/>
          </a:prstGeom>
          <a:noFill/>
        </p:spPr>
        <p:txBody>
          <a:bodyPr wrap="none" rtlCol="0">
            <a:spAutoFit/>
          </a:bodyPr>
          <a:lstStyle/>
          <a:p>
            <a:r>
              <a:rPr lang="fr-FR" sz="1400" dirty="0">
                <a:latin typeface="Times New Roman" panose="02020603050405020304" pitchFamily="18" charset="0"/>
                <a:cs typeface="Times New Roman" panose="02020603050405020304" pitchFamily="18" charset="0"/>
              </a:rPr>
              <a:t>Août 2016</a:t>
            </a:r>
          </a:p>
        </p:txBody>
      </p:sp>
    </p:spTree>
    <p:extLst>
      <p:ext uri="{BB962C8B-B14F-4D97-AF65-F5344CB8AC3E}">
        <p14:creationId xmlns:p14="http://schemas.microsoft.com/office/powerpoint/2010/main" val="196946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fficher l'image d'orig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043" y="227678"/>
            <a:ext cx="1713948" cy="228526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fficher l'image d'orig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7488" y="227678"/>
            <a:ext cx="2933700" cy="1143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69512" y="1573983"/>
            <a:ext cx="5181600" cy="1477328"/>
          </a:xfrm>
          <a:prstGeom prst="rect">
            <a:avLst/>
          </a:prstGeom>
        </p:spPr>
        <p:txBody>
          <a:bodyPr wrap="square">
            <a:spAutoFit/>
          </a:bodyPr>
          <a:lstStyle/>
          <a:p>
            <a:pPr algn="ctr">
              <a:spcAft>
                <a:spcPts val="0"/>
              </a:spcAft>
            </a:pPr>
            <a:r>
              <a:rPr lang="fr-FR" b="1" dirty="0">
                <a:latin typeface="Times New Roman" panose="02020603050405020304" pitchFamily="18" charset="0"/>
                <a:ea typeface="Times New Roman" panose="02020603050405020304" pitchFamily="18" charset="0"/>
              </a:rPr>
              <a:t>Vous êtes salarié(e) d’une TPE :</a:t>
            </a:r>
          </a:p>
          <a:p>
            <a:pPr algn="ctr">
              <a:spcAft>
                <a:spcPts val="0"/>
              </a:spcAft>
            </a:pPr>
            <a:r>
              <a:rPr lang="fr-FR" b="1" dirty="0">
                <a:latin typeface="Times New Roman" panose="02020603050405020304" pitchFamily="18" charset="0"/>
                <a:ea typeface="Times New Roman" panose="02020603050405020304" pitchFamily="18" charset="0"/>
              </a:rPr>
              <a:t> Entreprise de – de 11 salariés</a:t>
            </a:r>
          </a:p>
          <a:p>
            <a:pPr algn="ctr">
              <a:spcAft>
                <a:spcPts val="0"/>
              </a:spcAft>
            </a:pPr>
            <a:r>
              <a:rPr lang="fr-FR" b="1" dirty="0">
                <a:latin typeface="Times New Roman" panose="02020603050405020304" pitchFamily="18" charset="0"/>
                <a:ea typeface="Times New Roman" panose="02020603050405020304" pitchFamily="18" charset="0"/>
              </a:rPr>
              <a:t>VOTEZ CGT… POUR VOS DROITS</a:t>
            </a:r>
          </a:p>
          <a:p>
            <a:pPr algn="ctr">
              <a:spcAft>
                <a:spcPts val="0"/>
              </a:spcAft>
            </a:pPr>
            <a:r>
              <a:rPr lang="fr-FR" b="1" dirty="0">
                <a:latin typeface="Times New Roman" panose="02020603050405020304" pitchFamily="18" charset="0"/>
                <a:ea typeface="Times New Roman" panose="02020603050405020304" pitchFamily="18" charset="0"/>
              </a:rPr>
              <a:t> </a:t>
            </a:r>
          </a:p>
          <a:p>
            <a:pPr algn="ctr">
              <a:spcAft>
                <a:spcPts val="0"/>
              </a:spcAft>
            </a:pPr>
            <a:r>
              <a:rPr lang="fr-FR" b="1" dirty="0">
                <a:latin typeface="Times New Roman" panose="02020603050405020304" pitchFamily="18" charset="0"/>
                <a:ea typeface="Times New Roman" panose="02020603050405020304" pitchFamily="18" charset="0"/>
              </a:rPr>
              <a:t>Du 28 novembre au 12 décembre 2016</a:t>
            </a:r>
            <a:endParaRPr lang="fr-FR" b="1" dirty="0">
              <a:effectLst/>
              <a:latin typeface="Times New Roman" panose="02020603050405020304" pitchFamily="18" charset="0"/>
              <a:ea typeface="Times New Roman" panose="02020603050405020304" pitchFamily="18" charset="0"/>
            </a:endParaRPr>
          </a:p>
        </p:txBody>
      </p:sp>
      <p:sp>
        <p:nvSpPr>
          <p:cNvPr id="5" name="ZoneTexte 4"/>
          <p:cNvSpPr txBox="1"/>
          <p:nvPr/>
        </p:nvSpPr>
        <p:spPr>
          <a:xfrm>
            <a:off x="265043" y="3257641"/>
            <a:ext cx="3286540" cy="4739759"/>
          </a:xfrm>
          <a:prstGeom prst="rect">
            <a:avLst/>
          </a:prstGeom>
          <a:noFill/>
        </p:spPr>
        <p:txBody>
          <a:bodyPr wrap="square" rtlCol="0">
            <a:spAutoFit/>
          </a:bodyPr>
          <a:lstStyle/>
          <a:p>
            <a:pPr algn="just"/>
            <a:r>
              <a:rPr lang="fr-FR" sz="1200" dirty="0">
                <a:latin typeface="Times New Roman" panose="02020603050405020304" pitchFamily="18" charset="0"/>
                <a:cs typeface="Times New Roman" panose="02020603050405020304" pitchFamily="18" charset="0"/>
              </a:rPr>
              <a:t>Du 28 novembre au 12 décembre 2016, les Salariés travaillant dans les </a:t>
            </a:r>
            <a:r>
              <a:rPr lang="fr-FR" sz="1200" b="1" dirty="0">
                <a:latin typeface="Times New Roman" panose="02020603050405020304" pitchFamily="18" charset="0"/>
                <a:cs typeface="Times New Roman" panose="02020603050405020304" pitchFamily="18" charset="0"/>
              </a:rPr>
              <a:t>T</a:t>
            </a:r>
            <a:r>
              <a:rPr lang="fr-FR" sz="1200" dirty="0">
                <a:latin typeface="Times New Roman" panose="02020603050405020304" pitchFamily="18" charset="0"/>
                <a:cs typeface="Times New Roman" panose="02020603050405020304" pitchFamily="18" charset="0"/>
              </a:rPr>
              <a:t>rès </a:t>
            </a:r>
            <a:r>
              <a:rPr lang="fr-FR" sz="1200" b="1" dirty="0">
                <a:latin typeface="Times New Roman" panose="02020603050405020304" pitchFamily="18" charset="0"/>
                <a:cs typeface="Times New Roman" panose="02020603050405020304" pitchFamily="18" charset="0"/>
              </a:rPr>
              <a:t>P</a:t>
            </a:r>
            <a:r>
              <a:rPr lang="fr-FR" sz="1200" dirty="0">
                <a:latin typeface="Times New Roman" panose="02020603050405020304" pitchFamily="18" charset="0"/>
                <a:cs typeface="Times New Roman" panose="02020603050405020304" pitchFamily="18" charset="0"/>
              </a:rPr>
              <a:t>etites </a:t>
            </a:r>
            <a:r>
              <a:rPr lang="fr-FR" sz="1200" b="1" dirty="0">
                <a:latin typeface="Times New Roman" panose="02020603050405020304" pitchFamily="18" charset="0"/>
                <a:cs typeface="Times New Roman" panose="02020603050405020304" pitchFamily="18" charset="0"/>
              </a:rPr>
              <a:t>E</a:t>
            </a:r>
            <a:r>
              <a:rPr lang="fr-FR" sz="1200" dirty="0">
                <a:latin typeface="Times New Roman" panose="02020603050405020304" pitchFamily="18" charset="0"/>
                <a:cs typeface="Times New Roman" panose="02020603050405020304" pitchFamily="18" charset="0"/>
              </a:rPr>
              <a:t>ntreprises (Entreprises de mois de 11 Salariés) sont appelés à </a:t>
            </a:r>
            <a:r>
              <a:rPr lang="fr-FR" sz="1200" b="1" dirty="0">
                <a:latin typeface="Times New Roman" panose="02020603050405020304" pitchFamily="18" charset="0"/>
                <a:cs typeface="Times New Roman" panose="02020603050405020304" pitchFamily="18" charset="0"/>
              </a:rPr>
              <a:t>voter </a:t>
            </a:r>
            <a:r>
              <a:rPr lang="fr-FR" sz="1200" dirty="0">
                <a:latin typeface="Times New Roman" panose="02020603050405020304" pitchFamily="18" charset="0"/>
                <a:cs typeface="Times New Roman" panose="02020603050405020304" pitchFamily="18" charset="0"/>
              </a:rPr>
              <a:t>pour le 2</a:t>
            </a:r>
            <a:r>
              <a:rPr lang="fr-FR" sz="1200" baseline="30000" dirty="0">
                <a:latin typeface="Times New Roman" panose="02020603050405020304" pitchFamily="18" charset="0"/>
                <a:cs typeface="Times New Roman" panose="02020603050405020304" pitchFamily="18" charset="0"/>
              </a:rPr>
              <a:t>ème</a:t>
            </a:r>
            <a:r>
              <a:rPr lang="fr-FR" sz="1200" dirty="0">
                <a:latin typeface="Times New Roman" panose="02020603050405020304" pitchFamily="18" charset="0"/>
                <a:cs typeface="Times New Roman" panose="02020603050405020304" pitchFamily="18" charset="0"/>
              </a:rPr>
              <a:t> fois pour </a:t>
            </a:r>
            <a:r>
              <a:rPr lang="fr-FR" sz="1200" u="sng" dirty="0">
                <a:latin typeface="Times New Roman" panose="02020603050405020304" pitchFamily="18" charset="0"/>
                <a:cs typeface="Times New Roman" panose="02020603050405020304" pitchFamily="18" charset="0"/>
              </a:rPr>
              <a:t>l’organisation syndicale de leur choix.</a:t>
            </a:r>
          </a:p>
          <a:p>
            <a:pPr algn="just"/>
            <a:endParaRPr lang="fr-FR" sz="1200" u="sng" dirty="0">
              <a:latin typeface="Times New Roman" panose="02020603050405020304" pitchFamily="18" charset="0"/>
              <a:cs typeface="Times New Roman" panose="02020603050405020304" pitchFamily="18" charset="0"/>
            </a:endParaRPr>
          </a:p>
          <a:p>
            <a:pPr algn="just"/>
            <a:r>
              <a:rPr lang="fr-FR" sz="1200" dirty="0">
                <a:latin typeface="Times New Roman" panose="02020603050405020304" pitchFamily="18" charset="0"/>
                <a:cs typeface="Times New Roman" panose="02020603050405020304" pitchFamily="18" charset="0"/>
              </a:rPr>
              <a:t>en 2012, les salariés des TPE plaçaient la CGT en tête avec 29,54 % des voix.</a:t>
            </a:r>
          </a:p>
          <a:p>
            <a:pPr algn="just"/>
            <a:endParaRPr lang="fr-FR" sz="1200" dirty="0">
              <a:latin typeface="Times New Roman" panose="02020603050405020304" pitchFamily="18" charset="0"/>
              <a:cs typeface="Times New Roman" panose="02020603050405020304" pitchFamily="18" charset="0"/>
            </a:endParaRPr>
          </a:p>
          <a:p>
            <a:pPr algn="just"/>
            <a:r>
              <a:rPr lang="fr-FR" sz="1200" b="1" dirty="0">
                <a:latin typeface="Times New Roman" panose="02020603050405020304" pitchFamily="18" charset="0"/>
                <a:cs typeface="Times New Roman" panose="02020603050405020304" pitchFamily="18" charset="0"/>
              </a:rPr>
              <a:t>QUELS SALARIES SONT CONCERNES ?</a:t>
            </a:r>
          </a:p>
          <a:p>
            <a:pPr algn="just"/>
            <a:r>
              <a:rPr lang="fr-FR" sz="1200" dirty="0">
                <a:latin typeface="Times New Roman" panose="02020603050405020304" pitchFamily="18" charset="0"/>
                <a:cs typeface="Times New Roman" panose="02020603050405020304" pitchFamily="18" charset="0"/>
              </a:rPr>
              <a:t>→ Vous êtes employé(e) dans une Entreprise de moins de 11 salariés dans les secteurs de l’Artisanat, du Commerce, du Particulier Employeur, de l’Economie Sociale, des Professions Libérales, des Assistantes Maternelles, des Associations ou toutes autres.</a:t>
            </a:r>
          </a:p>
          <a:p>
            <a:pPr algn="just"/>
            <a:endParaRPr lang="fr-FR" sz="1200" dirty="0">
              <a:latin typeface="Times New Roman" panose="02020603050405020304" pitchFamily="18" charset="0"/>
              <a:cs typeface="Times New Roman" panose="02020603050405020304" pitchFamily="18" charset="0"/>
            </a:endParaRPr>
          </a:p>
          <a:p>
            <a:pPr algn="just"/>
            <a:r>
              <a:rPr lang="fr-FR" sz="1200" dirty="0">
                <a:latin typeface="Times New Roman" panose="02020603050405020304" pitchFamily="18" charset="0"/>
                <a:cs typeface="Times New Roman" panose="02020603050405020304" pitchFamily="18" charset="0"/>
              </a:rPr>
              <a:t>→ Vous êtes titulaire d’un CDI, d’un CDD (en décembre 2015).</a:t>
            </a:r>
          </a:p>
          <a:p>
            <a:pPr algn="just"/>
            <a:endParaRPr lang="fr-FR" sz="1200" dirty="0">
              <a:latin typeface="Times New Roman" panose="02020603050405020304" pitchFamily="18" charset="0"/>
              <a:cs typeface="Times New Roman" panose="02020603050405020304" pitchFamily="18" charset="0"/>
            </a:endParaRPr>
          </a:p>
          <a:p>
            <a:pPr algn="just"/>
            <a:r>
              <a:rPr lang="fr-FR" sz="1200" dirty="0">
                <a:latin typeface="Times New Roman" panose="02020603050405020304" pitchFamily="18" charset="0"/>
                <a:cs typeface="Times New Roman" panose="02020603050405020304" pitchFamily="18" charset="0"/>
              </a:rPr>
              <a:t>→ Vous êtes âgé(e) de 16 ans révolus (les Apprentis peuvent voter) et vous n'êtes pas privé(e) de vos droits civiques.</a:t>
            </a:r>
          </a:p>
          <a:p>
            <a:pPr algn="ctr"/>
            <a:endParaRPr lang="fr-FR" sz="1200" b="1" dirty="0">
              <a:latin typeface="Times New Roman" panose="02020603050405020304" pitchFamily="18" charset="0"/>
              <a:cs typeface="Times New Roman" panose="02020603050405020304" pitchFamily="18" charset="0"/>
            </a:endParaRPr>
          </a:p>
          <a:p>
            <a:pPr algn="ctr"/>
            <a:r>
              <a:rPr lang="fr-FR" sz="1400" b="1" dirty="0">
                <a:latin typeface="Times New Roman" panose="02020603050405020304" pitchFamily="18" charset="0"/>
                <a:cs typeface="Times New Roman" panose="02020603050405020304" pitchFamily="18" charset="0"/>
              </a:rPr>
              <a:t>VOUS POUVEZ VOTER !!!</a:t>
            </a:r>
          </a:p>
        </p:txBody>
      </p:sp>
      <p:sp>
        <p:nvSpPr>
          <p:cNvPr id="6" name="ZoneTexte 5"/>
          <p:cNvSpPr txBox="1"/>
          <p:nvPr/>
        </p:nvSpPr>
        <p:spPr>
          <a:xfrm>
            <a:off x="397565" y="8303880"/>
            <a:ext cx="3021495" cy="1815882"/>
          </a:xfrm>
          <a:prstGeom prst="rect">
            <a:avLst/>
          </a:prstGeom>
          <a:noFill/>
          <a:ln w="38100">
            <a:solidFill>
              <a:schemeClr val="tx1"/>
            </a:solidFill>
          </a:ln>
        </p:spPr>
        <p:txBody>
          <a:bodyPr wrap="square" rtlCol="0">
            <a:spAutoFit/>
          </a:bodyPr>
          <a:lstStyle/>
          <a:p>
            <a:pPr algn="ctr"/>
            <a:r>
              <a:rPr lang="fr-FR" sz="1400" b="1" dirty="0">
                <a:latin typeface="Times New Roman" panose="02020603050405020304" pitchFamily="18" charset="0"/>
                <a:cs typeface="Times New Roman" panose="02020603050405020304" pitchFamily="18" charset="0"/>
              </a:rPr>
              <a:t>VOUS NE FIGUREZ PAS SUR LA LISTE ELECTORALE VOUS POUVEZ FAIRE UN RECOURS AUPRES DE L’INSPECTION DU TRAVAIL AVANT LE 1</a:t>
            </a:r>
            <a:r>
              <a:rPr lang="fr-FR" sz="1400" b="1" baseline="30000" dirty="0">
                <a:latin typeface="Times New Roman" panose="02020603050405020304" pitchFamily="18" charset="0"/>
                <a:cs typeface="Times New Roman" panose="02020603050405020304" pitchFamily="18" charset="0"/>
              </a:rPr>
              <a:t>er</a:t>
            </a:r>
            <a:r>
              <a:rPr lang="fr-FR" sz="1400" b="1" dirty="0">
                <a:latin typeface="Times New Roman" panose="02020603050405020304" pitchFamily="18" charset="0"/>
                <a:cs typeface="Times New Roman" panose="02020603050405020304" pitchFamily="18" charset="0"/>
              </a:rPr>
              <a:t> OCTOBRE 2016, L’UNION LOCALE CGT PEUT VOUS AIDER, 	CONTACTEZ-NOUS…</a:t>
            </a:r>
          </a:p>
        </p:txBody>
      </p:sp>
      <p:sp>
        <p:nvSpPr>
          <p:cNvPr id="7" name="ZoneTexte 6"/>
          <p:cNvSpPr txBox="1"/>
          <p:nvPr/>
        </p:nvSpPr>
        <p:spPr>
          <a:xfrm>
            <a:off x="3589436" y="3257641"/>
            <a:ext cx="3541752" cy="7109639"/>
          </a:xfrm>
          <a:prstGeom prst="rect">
            <a:avLst/>
          </a:prstGeom>
          <a:noFill/>
        </p:spPr>
        <p:txBody>
          <a:bodyPr wrap="square" rtlCol="0">
            <a:spAutoFit/>
          </a:bodyPr>
          <a:lstStyle/>
          <a:p>
            <a:pPr algn="just"/>
            <a:r>
              <a:rPr lang="fr-FR" sz="1400" b="1" dirty="0">
                <a:latin typeface="Times New Roman" panose="02020603050405020304" pitchFamily="18" charset="0"/>
                <a:cs typeface="Times New Roman" panose="02020603050405020304" pitchFamily="18" charset="0"/>
              </a:rPr>
              <a:t>COMMENT VA SE DEROULER LE VOTE ?</a:t>
            </a:r>
          </a:p>
          <a:p>
            <a:pPr algn="just"/>
            <a:endParaRPr lang="fr-FR" sz="1400" b="1" dirty="0">
              <a:latin typeface="Times New Roman" panose="02020603050405020304" pitchFamily="18" charset="0"/>
              <a:cs typeface="Times New Roman" panose="02020603050405020304" pitchFamily="18" charset="0"/>
            </a:endParaRPr>
          </a:p>
          <a:p>
            <a:pPr algn="just"/>
            <a:r>
              <a:rPr lang="fr-FR" sz="1200" dirty="0">
                <a:latin typeface="Times New Roman" panose="02020603050405020304" pitchFamily="18" charset="0"/>
                <a:cs typeface="Times New Roman" panose="02020603050405020304" pitchFamily="18" charset="0"/>
              </a:rPr>
              <a:t>Il y aura deux façons de voter :</a:t>
            </a:r>
          </a:p>
          <a:p>
            <a:pPr algn="just"/>
            <a:endParaRPr lang="fr-FR" sz="1200" dirty="0">
              <a:latin typeface="Times New Roman" panose="02020603050405020304" pitchFamily="18" charset="0"/>
              <a:cs typeface="Times New Roman" panose="02020603050405020304" pitchFamily="18" charset="0"/>
            </a:endParaRPr>
          </a:p>
          <a:p>
            <a:pPr algn="just"/>
            <a:r>
              <a:rPr lang="fr-FR" sz="1200" b="1" u="sng" dirty="0">
                <a:latin typeface="Times New Roman" panose="02020603050405020304" pitchFamily="18" charset="0"/>
                <a:cs typeface="Times New Roman" panose="02020603050405020304" pitchFamily="18" charset="0"/>
              </a:rPr>
              <a:t>Par correspondance</a:t>
            </a:r>
            <a:r>
              <a:rPr lang="fr-FR" sz="1200" b="1" dirty="0">
                <a:latin typeface="Times New Roman" panose="02020603050405020304" pitchFamily="18" charset="0"/>
                <a:cs typeface="Times New Roman" panose="02020603050405020304" pitchFamily="18" charset="0"/>
              </a:rPr>
              <a:t> : </a:t>
            </a:r>
            <a:r>
              <a:rPr lang="fr-FR" sz="1200" dirty="0">
                <a:latin typeface="Times New Roman" panose="02020603050405020304" pitchFamily="18" charset="0"/>
                <a:cs typeface="Times New Roman" panose="02020603050405020304" pitchFamily="18" charset="0"/>
              </a:rPr>
              <a:t>le matériel de vote avec la Profession de Foi de la CGT notamment parviendra par courrier aux Salariés courant Novembre. Il faudra cocher CGT sur la liste des Syndicats se présentant, la mettre dans l’enveloppe T préaffranchie à renvoyer entre le 28 novembre et le 12 décembre 2016.</a:t>
            </a:r>
          </a:p>
          <a:p>
            <a:pPr algn="just"/>
            <a:endParaRPr lang="fr-FR" sz="1200" b="1" u="sng" dirty="0">
              <a:latin typeface="Times New Roman" panose="02020603050405020304" pitchFamily="18" charset="0"/>
              <a:cs typeface="Times New Roman" panose="02020603050405020304" pitchFamily="18" charset="0"/>
            </a:endParaRPr>
          </a:p>
          <a:p>
            <a:pPr algn="just"/>
            <a:r>
              <a:rPr lang="fr-FR" sz="1200" b="1" u="sng" dirty="0">
                <a:latin typeface="Times New Roman" panose="02020603050405020304" pitchFamily="18" charset="0"/>
                <a:cs typeface="Times New Roman" panose="02020603050405020304" pitchFamily="18" charset="0"/>
              </a:rPr>
              <a:t>Par Internet</a:t>
            </a:r>
            <a:r>
              <a:rPr lang="fr-FR" sz="1200" b="1" dirty="0">
                <a:latin typeface="Times New Roman" panose="02020603050405020304" pitchFamily="18" charset="0"/>
                <a:cs typeface="Times New Roman" panose="02020603050405020304" pitchFamily="18" charset="0"/>
              </a:rPr>
              <a:t> : </a:t>
            </a:r>
            <a:r>
              <a:rPr lang="fr-FR" sz="1200" dirty="0">
                <a:latin typeface="Times New Roman" panose="02020603050405020304" pitchFamily="18" charset="0"/>
                <a:cs typeface="Times New Roman" panose="02020603050405020304" pitchFamily="18" charset="0"/>
              </a:rPr>
              <a:t>entre le 28 novembre 2016 et le 12 décembre 2016 19h, on pourra voter par internet, grâce à un code électeur à gratter qui figurera sur le courrier reçu en novembre avec les professions de Foi des Syndicats.</a:t>
            </a:r>
          </a:p>
          <a:p>
            <a:pPr algn="just"/>
            <a:r>
              <a:rPr lang="fr-FR" sz="1200" dirty="0">
                <a:latin typeface="Times New Roman" panose="02020603050405020304" pitchFamily="18" charset="0"/>
                <a:cs typeface="Times New Roman" panose="02020603050405020304" pitchFamily="18" charset="0"/>
              </a:rPr>
              <a:t>Aucun moyen donc pour l’Employeur de savoir pour qui a voté tel ou tel Salarié.</a:t>
            </a:r>
          </a:p>
          <a:p>
            <a:pPr algn="just"/>
            <a:endParaRPr lang="fr-FR" sz="1200" dirty="0">
              <a:latin typeface="Times New Roman" panose="02020603050405020304" pitchFamily="18" charset="0"/>
              <a:cs typeface="Times New Roman" panose="02020603050405020304" pitchFamily="18" charset="0"/>
            </a:endParaRPr>
          </a:p>
          <a:p>
            <a:pPr algn="just"/>
            <a:r>
              <a:rPr lang="fr-FR" sz="1400" b="1" dirty="0">
                <a:latin typeface="Times New Roman" panose="02020603050405020304" pitchFamily="18" charset="0"/>
                <a:cs typeface="Times New Roman" panose="02020603050405020304" pitchFamily="18" charset="0"/>
              </a:rPr>
              <a:t>POURQUOI VOTER ?</a:t>
            </a:r>
          </a:p>
          <a:p>
            <a:pPr algn="just"/>
            <a:endParaRPr lang="fr-FR" sz="1400" b="1" dirty="0">
              <a:latin typeface="Times New Roman" panose="02020603050405020304" pitchFamily="18" charset="0"/>
              <a:cs typeface="Times New Roman" panose="02020603050405020304" pitchFamily="18" charset="0"/>
            </a:endParaRPr>
          </a:p>
          <a:p>
            <a:pPr marL="171450" indent="-171450" algn="just">
              <a:buFontTx/>
              <a:buChar char="-"/>
            </a:pPr>
            <a:r>
              <a:rPr lang="fr-FR" sz="1200" dirty="0">
                <a:latin typeface="Times New Roman" panose="02020603050405020304" pitchFamily="18" charset="0"/>
                <a:cs typeface="Times New Roman" panose="02020603050405020304" pitchFamily="18" charset="0"/>
              </a:rPr>
              <a:t>Pour élire vos représentants dans les commissions paritaires (CPRI).</a:t>
            </a:r>
          </a:p>
          <a:p>
            <a:pPr algn="just"/>
            <a:r>
              <a:rPr lang="fr-FR" sz="1200" dirty="0">
                <a:latin typeface="Times New Roman" panose="02020603050405020304" pitchFamily="18" charset="0"/>
                <a:cs typeface="Times New Roman" panose="02020603050405020304" pitchFamily="18" charset="0"/>
              </a:rPr>
              <a:t>C’est nouveau, il existe 13 commissions paritaires régionales interprofessionnelles en France. Employeurs et Salariés y sont représentés également. Ils pourront statuer sur les questions liées à l’emploi, la formation, les conditions de travail, le temps partiel, </a:t>
            </a:r>
            <a:r>
              <a:rPr lang="fr-FR" sz="1200" dirty="0" err="1">
                <a:latin typeface="Times New Roman" panose="02020603050405020304" pitchFamily="18" charset="0"/>
                <a:cs typeface="Times New Roman" panose="02020603050405020304" pitchFamily="18" charset="0"/>
              </a:rPr>
              <a:t>etc</a:t>
            </a:r>
            <a:r>
              <a:rPr lang="fr-FR" sz="1200" dirty="0">
                <a:latin typeface="Times New Roman" panose="02020603050405020304" pitchFamily="18" charset="0"/>
                <a:cs typeface="Times New Roman" panose="02020603050405020304" pitchFamily="18" charset="0"/>
              </a:rPr>
              <a:t> et faciliter le dialogue dans l’entreprise pour anticiper les conflits</a:t>
            </a:r>
          </a:p>
          <a:p>
            <a:pPr marL="171450" indent="-171450" algn="just">
              <a:buFontTx/>
              <a:buChar char="-"/>
            </a:pPr>
            <a:r>
              <a:rPr lang="fr-FR" sz="1200" dirty="0">
                <a:latin typeface="Times New Roman" panose="02020603050405020304" pitchFamily="18" charset="0"/>
                <a:cs typeface="Times New Roman" panose="02020603050405020304" pitchFamily="18" charset="0"/>
              </a:rPr>
              <a:t>Désigner les juges Prud’homaux du collège Salariés.</a:t>
            </a:r>
          </a:p>
          <a:p>
            <a:pPr marL="171450" indent="-171450" algn="just">
              <a:buFontTx/>
              <a:buChar char="-"/>
            </a:pPr>
            <a:r>
              <a:rPr lang="fr-FR" sz="1200" dirty="0">
                <a:latin typeface="Times New Roman" panose="02020603050405020304" pitchFamily="18" charset="0"/>
                <a:cs typeface="Times New Roman" panose="02020603050405020304" pitchFamily="18" charset="0"/>
              </a:rPr>
              <a:t>Désigner les organisations syndicales qui vont vous représenter pour négocier vos droits et conventions collectives (licenciements abusifs, harcèlement…)</a:t>
            </a:r>
          </a:p>
          <a:p>
            <a:endParaRPr lang="fr-FR" sz="1400" b="1" dirty="0">
              <a:latin typeface="Times New Roman" panose="02020603050405020304" pitchFamily="18" charset="0"/>
              <a:cs typeface="Times New Roman" panose="02020603050405020304" pitchFamily="18" charset="0"/>
            </a:endParaRPr>
          </a:p>
        </p:txBody>
      </p:sp>
      <p:pic>
        <p:nvPicPr>
          <p:cNvPr id="2053" name="Picture 5" descr="Logo-ULcg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71285" y="227678"/>
            <a:ext cx="12477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7801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449</Words>
  <Application>Microsoft Office PowerPoint</Application>
  <PresentationFormat>Personnalisé</PresentationFormat>
  <Paragraphs>56</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Nancy UL CGT</dc:creator>
  <cp:lastModifiedBy>CHSCT CGT</cp:lastModifiedBy>
  <cp:revision>6</cp:revision>
  <cp:lastPrinted>2016-08-11T09:13:05Z</cp:lastPrinted>
  <dcterms:created xsi:type="dcterms:W3CDTF">2016-08-11T08:33:58Z</dcterms:created>
  <dcterms:modified xsi:type="dcterms:W3CDTF">2016-08-11T13:38:45Z</dcterms:modified>
</cp:coreProperties>
</file>